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43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330A61-D185-4517-AABB-1589E4B7465E}" type="datetimeFigureOut">
              <a:rPr lang="en-US" smtClean="0"/>
              <a:t>7/2/2020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41EF641-5273-4686-AED9-54E3FB44CF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104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773AA1-0825-9C41-A00D-ACD014388FD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821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748745"/>
            <a:ext cx="12192000" cy="2940701"/>
          </a:xfrm>
          <a:prstGeom prst="rect">
            <a:avLst/>
          </a:prstGeom>
          <a:solidFill>
            <a:srgbClr val="EF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1769583"/>
            <a:ext cx="12192000" cy="0"/>
          </a:xfrm>
          <a:prstGeom prst="line">
            <a:avLst/>
          </a:prstGeom>
          <a:ln w="44450">
            <a:solidFill>
              <a:srgbClr val="008B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927" y="1896633"/>
            <a:ext cx="7083106" cy="1574829"/>
          </a:xfrm>
        </p:spPr>
        <p:txBody>
          <a:bodyPr anchor="ctr" anchorCtr="0">
            <a:normAutofit/>
          </a:bodyPr>
          <a:lstStyle>
            <a:lvl1pPr algn="l">
              <a:defRPr sz="48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927" y="3851971"/>
            <a:ext cx="7083106" cy="740251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9" name="Rectangle 8"/>
          <p:cNvSpPr/>
          <p:nvPr userDrawn="1"/>
        </p:nvSpPr>
        <p:spPr>
          <a:xfrm>
            <a:off x="1" y="0"/>
            <a:ext cx="12192000" cy="112236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Pre</a:t>
            </a:r>
          </a:p>
        </p:txBody>
      </p:sp>
      <p:pic>
        <p:nvPicPr>
          <p:cNvPr id="10" name="Picture 9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590" y="380509"/>
            <a:ext cx="5439410" cy="6472555"/>
          </a:xfrm>
          <a:prstGeom prst="rect">
            <a:avLst/>
          </a:prstGeom>
          <a:effectLst/>
          <a:extLst>
            <a:ext uri="{FAA26D3D-D897-4be2-8F04-BA451C77F1D7}">
              <ma14:placeholderFlag xmlns="" xmlns:ma14="http://schemas.microsoft.com/office/mac/drawingml/2011/main"/>
            </a:ext>
          </a:extLst>
        </p:spPr>
      </p:pic>
      <p:pic>
        <p:nvPicPr>
          <p:cNvPr id="12" name="Picture 11"/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52" y="5496381"/>
            <a:ext cx="1999315" cy="549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63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365" y="218914"/>
            <a:ext cx="10515600" cy="607998"/>
          </a:xfrm>
        </p:spPr>
        <p:txBody>
          <a:bodyPr>
            <a:normAutofit/>
          </a:bodyPr>
          <a:lstStyle>
            <a:lvl1pPr>
              <a:defRPr sz="2000" spc="200" baseline="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5CA2470-F1DE-4D63-BDFC-FDDE202C7CAC}"/>
              </a:ext>
            </a:extLst>
          </p:cNvPr>
          <p:cNvSpPr txBox="1"/>
          <p:nvPr userDrawn="1"/>
        </p:nvSpPr>
        <p:spPr>
          <a:xfrm>
            <a:off x="5013194" y="6558167"/>
            <a:ext cx="14863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400" dirty="0">
                <a:solidFill>
                  <a:srgbClr val="FF0000"/>
                </a:solidFill>
              </a:rPr>
              <a:t>CONFIDENTIAL</a:t>
            </a:r>
          </a:p>
        </p:txBody>
      </p:sp>
      <p:sp>
        <p:nvSpPr>
          <p:cNvPr id="9" name="TextBox 8">
            <a:hlinkClick r:id="" action="ppaction://noaction"/>
            <a:extLst>
              <a:ext uri="{FF2B5EF4-FFF2-40B4-BE49-F238E27FC236}">
                <a16:creationId xmlns:a16="http://schemas.microsoft.com/office/drawing/2014/main" id="{51FC9431-B79E-4DA2-9B4E-04ED541A6D3B}"/>
              </a:ext>
            </a:extLst>
          </p:cNvPr>
          <p:cNvSpPr txBox="1"/>
          <p:nvPr userDrawn="1"/>
        </p:nvSpPr>
        <p:spPr>
          <a:xfrm>
            <a:off x="92200" y="6650635"/>
            <a:ext cx="924821" cy="138499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fr-FR" sz="900" u="sng" baseline="0" dirty="0">
                <a:solidFill>
                  <a:schemeClr val="bg1">
                    <a:lumMod val="65000"/>
                  </a:schemeClr>
                </a:solidFill>
                <a:uFill>
                  <a:solidFill>
                    <a:schemeClr val="bg1"/>
                  </a:solidFill>
                </a:uFill>
                <a:hlinkClick r:id="" action="ppaction://noaction"/>
              </a:rPr>
              <a:t>CONTENTS</a:t>
            </a:r>
            <a:endParaRPr lang="en-GB" sz="900" u="sng" baseline="0" dirty="0">
              <a:solidFill>
                <a:schemeClr val="bg1">
                  <a:lumMod val="65000"/>
                </a:schemeClr>
              </a:solidFill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9EC551-DF96-44DC-A746-16E970A0AE7F}"/>
              </a:ext>
            </a:extLst>
          </p:cNvPr>
          <p:cNvGrpSpPr/>
          <p:nvPr userDrawn="1"/>
        </p:nvGrpSpPr>
        <p:grpSpPr>
          <a:xfrm>
            <a:off x="29684" y="6605453"/>
            <a:ext cx="213204" cy="213204"/>
            <a:chOff x="221256" y="6231027"/>
            <a:chExt cx="420508" cy="420508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8A84DC3-1E93-4C58-9092-E5D65F404285}"/>
                </a:ext>
              </a:extLst>
            </p:cNvPr>
            <p:cNvSpPr/>
            <p:nvPr userDrawn="1"/>
          </p:nvSpPr>
          <p:spPr>
            <a:xfrm>
              <a:off x="221256" y="6231027"/>
              <a:ext cx="420508" cy="420508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DAC86542-2AC4-497C-8EF1-33242B8405DD}"/>
                </a:ext>
              </a:extLst>
            </p:cNvPr>
            <p:cNvGrpSpPr/>
            <p:nvPr userDrawn="1"/>
          </p:nvGrpSpPr>
          <p:grpSpPr>
            <a:xfrm>
              <a:off x="304961" y="6375286"/>
              <a:ext cx="253099" cy="131990"/>
              <a:chOff x="286408" y="6365081"/>
              <a:chExt cx="292236" cy="152400"/>
            </a:xfrm>
          </p:grpSpPr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D0F23106-A20F-4C1E-945B-133A79FCDA8C}"/>
                  </a:ext>
                </a:extLst>
              </p:cNvPr>
              <p:cNvCxnSpPr/>
              <p:nvPr userDrawn="1"/>
            </p:nvCxnSpPr>
            <p:spPr>
              <a:xfrm>
                <a:off x="359569" y="63650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99239C3A-3A4D-4F7C-A7B2-C9B7D3C03D26}"/>
                  </a:ext>
                </a:extLst>
              </p:cNvPr>
              <p:cNvCxnSpPr/>
              <p:nvPr userDrawn="1"/>
            </p:nvCxnSpPr>
            <p:spPr>
              <a:xfrm>
                <a:off x="359569" y="65174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D3CC37FB-76AF-441F-9FEA-3E27797EFC91}"/>
                  </a:ext>
                </a:extLst>
              </p:cNvPr>
              <p:cNvCxnSpPr/>
              <p:nvPr userDrawn="1"/>
            </p:nvCxnSpPr>
            <p:spPr>
              <a:xfrm>
                <a:off x="359569" y="64412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675245CF-3516-48DF-8FF2-A27721A59350}"/>
                  </a:ext>
                </a:extLst>
              </p:cNvPr>
              <p:cNvGrpSpPr/>
              <p:nvPr userDrawn="1"/>
            </p:nvGrpSpPr>
            <p:grpSpPr>
              <a:xfrm>
                <a:off x="286408" y="6365081"/>
                <a:ext cx="45719" cy="152400"/>
                <a:chOff x="511969" y="6517481"/>
                <a:chExt cx="219075" cy="152400"/>
              </a:xfrm>
            </p:grpSpPr>
            <p:cxnSp>
              <p:nvCxnSpPr>
                <p:cNvPr id="17" name="Straight Connector 16">
                  <a:extLst>
                    <a:ext uri="{FF2B5EF4-FFF2-40B4-BE49-F238E27FC236}">
                      <a16:creationId xmlns:a16="http://schemas.microsoft.com/office/drawing/2014/main" id="{688E099A-3000-4ED6-863D-8A613A4D47B5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5174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>
                  <a:extLst>
                    <a:ext uri="{FF2B5EF4-FFF2-40B4-BE49-F238E27FC236}">
                      <a16:creationId xmlns:a16="http://schemas.microsoft.com/office/drawing/2014/main" id="{3E78C494-4FB1-4A7A-AEFD-7AF00D98646D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6698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>
                  <a:extLst>
                    <a:ext uri="{FF2B5EF4-FFF2-40B4-BE49-F238E27FC236}">
                      <a16:creationId xmlns:a16="http://schemas.microsoft.com/office/drawing/2014/main" id="{1D85BF27-8622-4B63-AD0C-C68BC1310557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5936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</p:spTree>
    <p:extLst>
      <p:ext uri="{BB962C8B-B14F-4D97-AF65-F5344CB8AC3E}">
        <p14:creationId xmlns:p14="http://schemas.microsoft.com/office/powerpoint/2010/main" val="3235568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6247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4141572" y="6397537"/>
            <a:ext cx="411480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b="1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9" name="TextBox 18">
            <a:hlinkClick r:id="" action="ppaction://noaction"/>
            <a:extLst>
              <a:ext uri="{FF2B5EF4-FFF2-40B4-BE49-F238E27FC236}">
                <a16:creationId xmlns:a16="http://schemas.microsoft.com/office/drawing/2014/main" id="{51FC9431-B79E-4DA2-9B4E-04ED541A6D3B}"/>
              </a:ext>
            </a:extLst>
          </p:cNvPr>
          <p:cNvSpPr txBox="1"/>
          <p:nvPr userDrawn="1"/>
        </p:nvSpPr>
        <p:spPr>
          <a:xfrm>
            <a:off x="29684" y="6635765"/>
            <a:ext cx="924821" cy="169277"/>
          </a:xfrm>
          <a:prstGeom prst="rect">
            <a:avLst/>
          </a:prstGeom>
          <a:noFill/>
        </p:spPr>
        <p:txBody>
          <a:bodyPr wrap="square" tIns="0" bIns="0" rtlCol="0">
            <a:spAutoFit/>
          </a:bodyPr>
          <a:lstStyle/>
          <a:p>
            <a:pPr algn="r"/>
            <a:r>
              <a:rPr lang="en-GB" sz="1100" u="sng" baseline="0" dirty="0">
                <a:solidFill>
                  <a:schemeClr val="bg1">
                    <a:lumMod val="85000"/>
                  </a:schemeClr>
                </a:solidFill>
                <a:uFill>
                  <a:solidFill>
                    <a:schemeClr val="bg1"/>
                  </a:solidFill>
                </a:uFill>
                <a:hlinkClick r:id="" action="ppaction://noactio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Contents</a:t>
            </a:r>
            <a:endParaRPr lang="en-GB" sz="1100" u="sng" baseline="0" dirty="0">
              <a:solidFill>
                <a:schemeClr val="bg1">
                  <a:lumMod val="85000"/>
                </a:schemeClr>
              </a:solidFill>
              <a:uFill>
                <a:solidFill>
                  <a:schemeClr val="bg1"/>
                </a:solidFill>
              </a:u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99EC551-DF96-44DC-A746-16E970A0AE7F}"/>
              </a:ext>
            </a:extLst>
          </p:cNvPr>
          <p:cNvGrpSpPr/>
          <p:nvPr userDrawn="1"/>
        </p:nvGrpSpPr>
        <p:grpSpPr>
          <a:xfrm>
            <a:off x="29684" y="6605453"/>
            <a:ext cx="213204" cy="213204"/>
            <a:chOff x="221256" y="6231027"/>
            <a:chExt cx="420508" cy="420508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28A84DC3-1E93-4C58-9092-E5D65F404285}"/>
                </a:ext>
              </a:extLst>
            </p:cNvPr>
            <p:cNvSpPr/>
            <p:nvPr userDrawn="1"/>
          </p:nvSpPr>
          <p:spPr>
            <a:xfrm>
              <a:off x="221256" y="6231027"/>
              <a:ext cx="420508" cy="420508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DAC86542-2AC4-497C-8EF1-33242B8405DD}"/>
                </a:ext>
              </a:extLst>
            </p:cNvPr>
            <p:cNvGrpSpPr/>
            <p:nvPr userDrawn="1"/>
          </p:nvGrpSpPr>
          <p:grpSpPr>
            <a:xfrm>
              <a:off x="304961" y="6375286"/>
              <a:ext cx="253099" cy="131990"/>
              <a:chOff x="286408" y="6365081"/>
              <a:chExt cx="292236" cy="152400"/>
            </a:xfrm>
          </p:grpSpPr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D0F23106-A20F-4C1E-945B-133A79FCDA8C}"/>
                  </a:ext>
                </a:extLst>
              </p:cNvPr>
              <p:cNvCxnSpPr/>
              <p:nvPr userDrawn="1"/>
            </p:nvCxnSpPr>
            <p:spPr>
              <a:xfrm>
                <a:off x="359569" y="63650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99239C3A-3A4D-4F7C-A7B2-C9B7D3C03D26}"/>
                  </a:ext>
                </a:extLst>
              </p:cNvPr>
              <p:cNvCxnSpPr/>
              <p:nvPr userDrawn="1"/>
            </p:nvCxnSpPr>
            <p:spPr>
              <a:xfrm>
                <a:off x="359569" y="65174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D3CC37FB-76AF-441F-9FEA-3E27797EFC91}"/>
                  </a:ext>
                </a:extLst>
              </p:cNvPr>
              <p:cNvCxnSpPr/>
              <p:nvPr userDrawn="1"/>
            </p:nvCxnSpPr>
            <p:spPr>
              <a:xfrm>
                <a:off x="359569" y="6441281"/>
                <a:ext cx="219075" cy="0"/>
              </a:xfrm>
              <a:prstGeom prst="line">
                <a:avLst/>
              </a:prstGeom>
              <a:ln w="19050">
                <a:solidFill>
                  <a:schemeClr val="bg1">
                    <a:lumMod val="8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" name="Group 25">
                <a:extLst>
                  <a:ext uri="{FF2B5EF4-FFF2-40B4-BE49-F238E27FC236}">
                    <a16:creationId xmlns:a16="http://schemas.microsoft.com/office/drawing/2014/main" id="{675245CF-3516-48DF-8FF2-A27721A59350}"/>
                  </a:ext>
                </a:extLst>
              </p:cNvPr>
              <p:cNvGrpSpPr/>
              <p:nvPr userDrawn="1"/>
            </p:nvGrpSpPr>
            <p:grpSpPr>
              <a:xfrm>
                <a:off x="286408" y="6365081"/>
                <a:ext cx="45719" cy="152400"/>
                <a:chOff x="511969" y="6517481"/>
                <a:chExt cx="219075" cy="152400"/>
              </a:xfrm>
            </p:grpSpPr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88E099A-3000-4ED6-863D-8A613A4D47B5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5174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Straight Connector 27">
                  <a:extLst>
                    <a:ext uri="{FF2B5EF4-FFF2-40B4-BE49-F238E27FC236}">
                      <a16:creationId xmlns:a16="http://schemas.microsoft.com/office/drawing/2014/main" id="{3E78C494-4FB1-4A7A-AEFD-7AF00D98646D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6698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1D85BF27-8622-4B63-AD0C-C68BC1310557}"/>
                    </a:ext>
                  </a:extLst>
                </p:cNvPr>
                <p:cNvCxnSpPr/>
                <p:nvPr userDrawn="1"/>
              </p:nvCxnSpPr>
              <p:spPr>
                <a:xfrm>
                  <a:off x="511969" y="6593681"/>
                  <a:ext cx="219075" cy="0"/>
                </a:xfrm>
                <a:prstGeom prst="line">
                  <a:avLst/>
                </a:prstGeom>
                <a:ln w="19050">
                  <a:solidFill>
                    <a:schemeClr val="bg1">
                      <a:lumMod val="8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16" name="TextBox 15"/>
          <p:cNvSpPr txBox="1"/>
          <p:nvPr userDrawn="1"/>
        </p:nvSpPr>
        <p:spPr>
          <a:xfrm rot="18900000">
            <a:off x="9557582" y="5353290"/>
            <a:ext cx="28441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tx1">
                    <a:alpha val="32000"/>
                  </a:schemeClr>
                </a:solidFill>
              </a:rPr>
              <a:t>PRELIMINARY</a:t>
            </a:r>
            <a:endParaRPr lang="en-GB" sz="3200" dirty="0">
              <a:solidFill>
                <a:schemeClr val="tx1">
                  <a:alpha val="32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2326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40211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402116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3910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63121"/>
            <a:ext cx="10515600" cy="649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6943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993346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6943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993346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7358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970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163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38666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374084"/>
            <a:ext cx="3932237" cy="34949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79742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5D3B835-2C86-4C0C-AAB1-6E9C9FCED3DD}" type="datetimeFigureOut">
              <a:rPr lang="en-GB" smtClean="0"/>
              <a:t>02/07/2020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6217A7B-74EA-4DA5-8620-F10285141EB3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35221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4582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1040235"/>
            <a:ext cx="2628900" cy="51367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040235"/>
            <a:ext cx="7734300" cy="51367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769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60026"/>
            <a:ext cx="10515600" cy="47340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12192000" cy="904775"/>
          </a:xfrm>
          <a:prstGeom prst="rect">
            <a:avLst/>
          </a:prstGeom>
          <a:solidFill>
            <a:srgbClr val="EFEF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0" y="20838"/>
            <a:ext cx="12192000" cy="0"/>
          </a:xfrm>
          <a:prstGeom prst="line">
            <a:avLst/>
          </a:prstGeom>
          <a:ln w="44450">
            <a:solidFill>
              <a:srgbClr val="008BB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94092"/>
            <a:ext cx="10515600" cy="5606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Slide Number Placeholder 5"/>
          <p:cNvSpPr txBox="1">
            <a:spLocks/>
          </p:cNvSpPr>
          <p:nvPr userDrawn="1"/>
        </p:nvSpPr>
        <p:spPr>
          <a:xfrm>
            <a:off x="11721873" y="6497071"/>
            <a:ext cx="3898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R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 baseline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lvl="0"/>
            <a:fld id="{F6217A7B-74EA-4DA5-8620-F10285141EB3}" type="slidenum">
              <a:rPr lang="en-GB" smtClean="0"/>
              <a:pPr lvl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624661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GB" sz="2800" kern="1200" spc="200" baseline="0" dirty="0" smtClean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8BB8"/>
        </a:buClr>
        <a:buFont typeface="Arial" panose="020B0604020202020204" pitchFamily="34" charset="0"/>
        <a:buChar char="•"/>
        <a:defRPr lang="en-US" sz="2400" kern="1200" spc="100" baseline="0" smtClean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BB8"/>
        </a:buClr>
        <a:buFont typeface="Arial" panose="020B0604020202020204" pitchFamily="34" charset="0"/>
        <a:buChar char="•"/>
        <a:defRPr lang="en-US" sz="2000" kern="1200" spc="100" baseline="0" smtClean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BB8"/>
        </a:buClr>
        <a:buFont typeface="Arial" panose="020B0604020202020204" pitchFamily="34" charset="0"/>
        <a:buChar char="•"/>
        <a:defRPr lang="en-US" sz="1800" kern="1200" spc="100" baseline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BB8"/>
        </a:buClr>
        <a:buFont typeface="Arial" panose="020B0604020202020204" pitchFamily="34" charset="0"/>
        <a:buChar char="•"/>
        <a:defRPr lang="en-US" sz="1600" kern="1200" spc="100" baseline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8BB8"/>
        </a:buClr>
        <a:buFont typeface="Arial" panose="020B0604020202020204" pitchFamily="34" charset="0"/>
        <a:buChar char="•"/>
        <a:defRPr lang="en-GB" sz="1400" kern="1200" spc="100" baseline="0" smtClean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itle 75">
            <a:extLst>
              <a:ext uri="{FF2B5EF4-FFF2-40B4-BE49-F238E27FC236}">
                <a16:creationId xmlns:a16="http://schemas.microsoft.com/office/drawing/2014/main" id="{30C6A480-C126-41E5-B39A-B9FE4AD09227}"/>
              </a:ext>
            </a:extLst>
          </p:cNvPr>
          <p:cNvSpPr txBox="1">
            <a:spLocks/>
          </p:cNvSpPr>
          <p:nvPr/>
        </p:nvSpPr>
        <p:spPr>
          <a:xfrm>
            <a:off x="197339" y="200135"/>
            <a:ext cx="11424429" cy="60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800" kern="1200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Compliance departments must monitor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employee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communications, a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complex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task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which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can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be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roughly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simplified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into</a:t>
            </a:r>
            <a:r>
              <a:rPr kumimoji="0" lang="fr-FR" sz="16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5 </a:t>
            </a:r>
            <a:r>
              <a:rPr kumimoji="0" lang="fr-FR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steps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j-ea"/>
              <a:cs typeface="+mj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6E773BF-1077-4FAD-8806-89BB43AAF5A3}"/>
              </a:ext>
            </a:extLst>
          </p:cNvPr>
          <p:cNvSpPr/>
          <p:nvPr/>
        </p:nvSpPr>
        <p:spPr>
          <a:xfrm>
            <a:off x="2108972" y="2945041"/>
            <a:ext cx="1260000" cy="10817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1</a:t>
            </a: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Identify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communication channels in use</a:t>
            </a:r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9690E935-ABE3-40A7-BA01-9E5C54058372}"/>
              </a:ext>
            </a:extLst>
          </p:cNvPr>
          <p:cNvSpPr>
            <a:spLocks/>
          </p:cNvSpPr>
          <p:nvPr/>
        </p:nvSpPr>
        <p:spPr>
          <a:xfrm rot="5400000">
            <a:off x="3435841" y="3413897"/>
            <a:ext cx="180000" cy="144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C132AF59-BD7B-402E-BDEB-F14379E715C0}"/>
              </a:ext>
            </a:extLst>
          </p:cNvPr>
          <p:cNvSpPr/>
          <p:nvPr/>
        </p:nvSpPr>
        <p:spPr>
          <a:xfrm>
            <a:off x="3682710" y="2945041"/>
            <a:ext cx="1260000" cy="10817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2</a:t>
            </a: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Record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&amp; capture, or ban channels</a:t>
            </a:r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8591B655-818A-49A4-9213-F0DB6C643751}"/>
              </a:ext>
            </a:extLst>
          </p:cNvPr>
          <p:cNvSpPr>
            <a:spLocks/>
          </p:cNvSpPr>
          <p:nvPr/>
        </p:nvSpPr>
        <p:spPr>
          <a:xfrm rot="5400000">
            <a:off x="5009579" y="3413897"/>
            <a:ext cx="180000" cy="144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BFAC84A-6E2E-460A-A4CC-EA7A945C3F83}"/>
              </a:ext>
            </a:extLst>
          </p:cNvPr>
          <p:cNvSpPr/>
          <p:nvPr/>
        </p:nvSpPr>
        <p:spPr>
          <a:xfrm>
            <a:off x="5256448" y="2945041"/>
            <a:ext cx="1260000" cy="10817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3.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Compliantly archive these communications</a:t>
            </a:r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C2DFBFDD-689B-4949-A9FA-47D033CA2506}"/>
              </a:ext>
            </a:extLst>
          </p:cNvPr>
          <p:cNvSpPr>
            <a:spLocks/>
          </p:cNvSpPr>
          <p:nvPr/>
        </p:nvSpPr>
        <p:spPr>
          <a:xfrm rot="5400000">
            <a:off x="6583317" y="3413897"/>
            <a:ext cx="180000" cy="144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8E16C16-6101-46C4-BAF7-9D41D1AB2E64}"/>
              </a:ext>
            </a:extLst>
          </p:cNvPr>
          <p:cNvSpPr/>
          <p:nvPr/>
        </p:nvSpPr>
        <p:spPr>
          <a:xfrm>
            <a:off x="6830186" y="2945041"/>
            <a:ext cx="1260000" cy="10817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4</a:t>
            </a: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Monitor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communications sufficiently</a:t>
            </a:r>
          </a:p>
        </p:txBody>
      </p:sp>
      <p:sp>
        <p:nvSpPr>
          <p:cNvPr id="100" name="Isosceles Triangle 99">
            <a:extLst>
              <a:ext uri="{FF2B5EF4-FFF2-40B4-BE49-F238E27FC236}">
                <a16:creationId xmlns:a16="http://schemas.microsoft.com/office/drawing/2014/main" id="{7929007C-5585-4BE4-9181-70F689F4D4C1}"/>
              </a:ext>
            </a:extLst>
          </p:cNvPr>
          <p:cNvSpPr>
            <a:spLocks/>
          </p:cNvSpPr>
          <p:nvPr/>
        </p:nvSpPr>
        <p:spPr>
          <a:xfrm rot="5400000">
            <a:off x="8157055" y="3413897"/>
            <a:ext cx="180000" cy="144000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BA90D30D-2F35-4D5E-8C89-46B4DE9021A2}"/>
              </a:ext>
            </a:extLst>
          </p:cNvPr>
          <p:cNvSpPr/>
          <p:nvPr/>
        </p:nvSpPr>
        <p:spPr>
          <a:xfrm>
            <a:off x="8403920" y="2945041"/>
            <a:ext cx="1260000" cy="108171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5</a:t>
            </a:r>
            <a:r>
              <a:rPr kumimoji="0" lang="en-GB" sz="11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100" b="1" i="0" u="none" strike="noStrike" kern="1200" cap="none" spc="0" normalizeH="0" baseline="0" noProof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Investigate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alerts </a:t>
            </a:r>
            <a:r>
              <a: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in an auditable </a:t>
            </a:r>
            <a:r>
              <a:rPr kumimoji="0" lang="en-GB" sz="1100" b="0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n-ea"/>
                <a:cs typeface="+mn-cs"/>
              </a:rPr>
              <a:t>way</a:t>
            </a:r>
          </a:p>
        </p:txBody>
      </p:sp>
      <p:sp>
        <p:nvSpPr>
          <p:cNvPr id="111" name="Title 75">
            <a:extLst>
              <a:ext uri="{FF2B5EF4-FFF2-40B4-BE49-F238E27FC236}">
                <a16:creationId xmlns:a16="http://schemas.microsoft.com/office/drawing/2014/main" id="{0C688046-8369-41E7-8089-74545EB9BA73}"/>
              </a:ext>
            </a:extLst>
          </p:cNvPr>
          <p:cNvSpPr txBox="1">
            <a:spLocks/>
          </p:cNvSpPr>
          <p:nvPr/>
        </p:nvSpPr>
        <p:spPr>
          <a:xfrm>
            <a:off x="2108972" y="2332711"/>
            <a:ext cx="9218739" cy="6079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800" kern="1200" spc="20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5 Components of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successful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eCommunications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and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voice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surveillance </a:t>
            </a:r>
            <a:r>
              <a:rPr kumimoji="0" lang="fr-FR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across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Lato"/>
                <a:ea typeface="+mj-ea"/>
                <a:cs typeface="+mj-cs"/>
              </a:rPr>
              <a:t> communication channels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333333"/>
              </a:solidFill>
              <a:effectLst/>
              <a:uLnTx/>
              <a:uFillTx/>
              <a:latin typeface="Lato"/>
              <a:ea typeface="+mj-ea"/>
              <a:cs typeface="+mj-cs"/>
            </a:endParaRPr>
          </a:p>
        </p:txBody>
      </p:sp>
      <p:sp>
        <p:nvSpPr>
          <p:cNvPr id="13" name="TextBox 1">
            <a:extLst>
              <a:ext uri="{FF2B5EF4-FFF2-40B4-BE49-F238E27FC236}">
                <a16:creationId xmlns:a16="http://schemas.microsoft.com/office/drawing/2014/main" id="{C2B0B803-FB60-4942-B535-ABE65631A643}"/>
              </a:ext>
            </a:extLst>
          </p:cNvPr>
          <p:cNvSpPr txBox="1"/>
          <p:nvPr/>
        </p:nvSpPr>
        <p:spPr>
          <a:xfrm>
            <a:off x="1712490" y="4700227"/>
            <a:ext cx="2757901" cy="29104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00" b="0" i="1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50000"/>
                    <a:lumOff val="50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Source:  </a:t>
            </a:r>
            <a:r>
              <a:rPr kumimoji="0" lang="en-US" sz="800" b="0" i="1" u="none" strike="noStrike" kern="1200" cap="none" spc="0" normalizeH="0" baseline="0" noProof="0" dirty="0">
                <a:ln>
                  <a:noFill/>
                </a:ln>
                <a:solidFill>
                  <a:srgbClr val="333333">
                    <a:lumMod val="50000"/>
                    <a:lumOff val="50000"/>
                  </a:srgb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Opimas</a:t>
            </a:r>
            <a:endParaRPr kumimoji="0" lang="en-GB" sz="800" b="0" i="1" u="none" strike="noStrike" kern="1200" cap="none" spc="0" normalizeH="0" baseline="0" noProof="0" dirty="0">
              <a:ln>
                <a:noFill/>
              </a:ln>
              <a:solidFill>
                <a:srgbClr val="333333">
                  <a:lumMod val="50000"/>
                  <a:lumOff val="50000"/>
                </a:srgbClr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43023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3">
      <a:dk1>
        <a:srgbClr val="333333"/>
      </a:dk1>
      <a:lt1>
        <a:sysClr val="window" lastClr="FFFFFF"/>
      </a:lt1>
      <a:dk2>
        <a:srgbClr val="44546A"/>
      </a:dk2>
      <a:lt2>
        <a:srgbClr val="EFEFEF"/>
      </a:lt2>
      <a:accent1>
        <a:srgbClr val="008BB8"/>
      </a:accent1>
      <a:accent2>
        <a:srgbClr val="C00000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848484"/>
      </a:hlink>
      <a:folHlink>
        <a:srgbClr val="848484"/>
      </a:folHlink>
    </a:clrScheme>
    <a:fontScheme name="Lato">
      <a:majorFont>
        <a:latin typeface="Lato"/>
        <a:ea typeface=""/>
        <a:cs typeface=""/>
      </a:majorFont>
      <a:minorFont>
        <a:latin typeface="La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Anna Griem</dc:creator>
  <cp:lastModifiedBy>Anna Griem</cp:lastModifiedBy>
  <cp:revision>1</cp:revision>
  <dcterms:created xsi:type="dcterms:W3CDTF">2020-07-02T10:19:02Z</dcterms:created>
  <dcterms:modified xsi:type="dcterms:W3CDTF">2020-07-02T10:19:35Z</dcterms:modified>
</cp:coreProperties>
</file>